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7" r:id="rId4"/>
    <p:sldId id="266" r:id="rId5"/>
    <p:sldId id="268" r:id="rId6"/>
    <p:sldId id="259" r:id="rId7"/>
    <p:sldId id="261" r:id="rId8"/>
    <p:sldId id="262" r:id="rId9"/>
    <p:sldId id="263" r:id="rId10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6" d="100"/>
          <a:sy n="66" d="100"/>
        </p:scale>
        <p:origin x="-2688" y="-120"/>
      </p:cViewPr>
      <p:guideLst>
        <p:guide orient="horz" pos="5759"/>
        <p:guide pos="32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2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8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0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0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5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2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7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hyperlink" Target="http://localelectricity.org/contac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eadme_Pi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r="13858"/>
          <a:stretch>
            <a:fillRect/>
          </a:stretch>
        </p:blipFill>
        <p:spPr>
          <a:xfrm>
            <a:off x="342900" y="1558470"/>
            <a:ext cx="6172200" cy="60346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624"/>
            <a:ext cx="6172200" cy="1524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Local Electricity Project:</a:t>
            </a:r>
            <a:br>
              <a:rPr lang="en-US" sz="2800" dirty="0" smtClean="0">
                <a:latin typeface="Century Gothic"/>
                <a:cs typeface="Century Gothic"/>
              </a:rPr>
            </a:br>
            <a:r>
              <a:rPr lang="en-US" sz="2800" dirty="0" smtClean="0">
                <a:latin typeface="Century Gothic"/>
                <a:cs typeface="Century Gothic"/>
              </a:rPr>
              <a:t>DIY Wind Turbine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1" y="7680337"/>
            <a:ext cx="61722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SAFETY NOTE: Wind turbines can be extremely dangerous and should never be installed near highly populated areas. Always double check your work and make sure all fasteners use locking nuts or </a:t>
            </a:r>
            <a:r>
              <a:rPr lang="en-US" sz="1600" dirty="0" err="1" smtClean="0">
                <a:latin typeface="Century Gothic"/>
                <a:cs typeface="Century Gothic"/>
              </a:rPr>
              <a:t>threadlocker</a:t>
            </a:r>
            <a:r>
              <a:rPr lang="en-US" sz="1600" dirty="0" smtClean="0">
                <a:latin typeface="Century Gothic"/>
                <a:cs typeface="Century Gothic"/>
              </a:rPr>
              <a:t>.</a:t>
            </a:r>
            <a:endParaRPr lang="en-US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011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9857"/>
            <a:ext cx="6172200" cy="1524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Introduction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43857"/>
            <a:ext cx="6172200" cy="75985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This is a guide to making your own low cost wind turbine using readily available parts, tools and </a:t>
            </a:r>
            <a:r>
              <a:rPr lang="en-US" sz="1800" dirty="0" err="1" smtClean="0">
                <a:latin typeface="Century Gothic"/>
                <a:cs typeface="Century Gothic"/>
              </a:rPr>
              <a:t>labour</a:t>
            </a:r>
            <a:r>
              <a:rPr lang="en-US" sz="1800" dirty="0" smtClean="0">
                <a:latin typeface="Century Gothic"/>
                <a:cs typeface="Century Gothic"/>
              </a:rPr>
              <a:t>. Please read the instructions all the way through before attempting to make your own turbine.</a:t>
            </a:r>
          </a:p>
          <a:p>
            <a:pPr marL="0" indent="0">
              <a:buNone/>
            </a:pPr>
            <a:endParaRPr lang="en-US" sz="18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Most of the materials used were sourced from my local hardware store (</a:t>
            </a:r>
            <a:r>
              <a:rPr lang="en-US" sz="1800" dirty="0" err="1" smtClean="0">
                <a:latin typeface="Century Gothic"/>
                <a:cs typeface="Century Gothic"/>
              </a:rPr>
              <a:t>Bunnings</a:t>
            </a:r>
            <a:r>
              <a:rPr lang="en-US" sz="1800" dirty="0" smtClean="0">
                <a:latin typeface="Century Gothic"/>
                <a:cs typeface="Century Gothic"/>
              </a:rPr>
              <a:t>, Australia), with the exception of the treadmill motor, which was bought off eBay for $40AUD. </a:t>
            </a: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I tested the motor by turning it in a drill press and measured the voltage output at different speeds with a dummy load and </a:t>
            </a:r>
            <a:r>
              <a:rPr lang="en-US" sz="1800" dirty="0" err="1" smtClean="0">
                <a:latin typeface="Century Gothic"/>
                <a:cs typeface="Century Gothic"/>
              </a:rPr>
              <a:t>datalogger</a:t>
            </a:r>
            <a:r>
              <a:rPr lang="en-US" sz="1800" dirty="0" smtClean="0">
                <a:latin typeface="Century Gothic"/>
                <a:cs typeface="Century Gothic"/>
              </a:rPr>
              <a:t>, achieving 20W at 400RPM. </a:t>
            </a: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8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This wind turbine was built and tested with a maximum output of 20W, although more detailed analysis is required to determine the power curve.</a:t>
            </a: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Tools and materials required are listed below, but it should be noted that the instructions can be altered to suit your own circumstances. </a:t>
            </a: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We have split tools into those that are required, and those that are recommended for better precision, which is particularly important with the blades.</a:t>
            </a:r>
          </a:p>
        </p:txBody>
      </p:sp>
    </p:spTree>
    <p:extLst>
      <p:ext uri="{BB962C8B-B14F-4D97-AF65-F5344CB8AC3E}">
        <p14:creationId xmlns:p14="http://schemas.microsoft.com/office/powerpoint/2010/main" val="162131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3329173" cy="60182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Our aim is to create a set of instructions that anyone can follow and in order to do this we need feedback. </a:t>
            </a: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Built this turbine? </a:t>
            </a:r>
            <a:r>
              <a:rPr lang="en-US" sz="1800" dirty="0">
                <a:latin typeface="Century Gothic"/>
                <a:cs typeface="Century Gothic"/>
              </a:rPr>
              <a:t>Send us a </a:t>
            </a:r>
            <a:r>
              <a:rPr lang="en-US" sz="1800" dirty="0" smtClean="0">
                <a:latin typeface="Century Gothic"/>
                <a:cs typeface="Century Gothic"/>
              </a:rPr>
              <a:t>picture.</a:t>
            </a: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8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Have any suggestions to improve the design or the instructions? We’d love to hear from you.</a:t>
            </a: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You can contact us at: </a:t>
            </a:r>
          </a:p>
          <a:p>
            <a:pPr marL="0" indent="0">
              <a:buNone/>
            </a:pPr>
            <a:endParaRPr lang="en-US" sz="1800" dirty="0" smtClean="0">
              <a:latin typeface="Century Gothic"/>
              <a:cs typeface="Century Gothic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6172200" cy="1524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Contact Us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5" name="Picture 4" descr="58.Nacelle+Tow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6" r="8524"/>
          <a:stretch/>
        </p:blipFill>
        <p:spPr>
          <a:xfrm>
            <a:off x="3329172" y="1483018"/>
            <a:ext cx="3528827" cy="7660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45661"/>
            <a:ext cx="42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  <a:hlinkClick r:id="rId3"/>
              </a:rPr>
              <a:t>http://localelectricity.org/contact/</a:t>
            </a:r>
            <a:endParaRPr lang="en-US" dirty="0">
              <a:latin typeface="Century Gothic"/>
              <a:cs typeface="Century Gothic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2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6172200" cy="1524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Next Steps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24000"/>
            <a:ext cx="6172200" cy="76184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dirty="0" smtClean="0">
                <a:latin typeface="Century Gothic"/>
                <a:cs typeface="Century Gothic"/>
              </a:rPr>
              <a:t>This is a first attempt at creating a wind turbine that fits our requirements and a set of instructions to go with it. While we are reasonably happy with the success we acknowledge that there is plenty of room for improvement!</a:t>
            </a:r>
          </a:p>
          <a:p>
            <a:pPr marL="0" indent="0">
              <a:buNone/>
            </a:pPr>
            <a:endParaRPr lang="en-US" sz="1900" dirty="0">
              <a:latin typeface="Century Gothic"/>
              <a:cs typeface="Century Gothic"/>
            </a:endParaRPr>
          </a:p>
          <a:p>
            <a:r>
              <a:rPr lang="en-US" sz="1900" dirty="0" smtClean="0">
                <a:latin typeface="Century Gothic"/>
                <a:cs typeface="Century Gothic"/>
              </a:rPr>
              <a:t>Tower/foundation – we have not yet addressed how to mount the tower, we will be creating some guidelines on this soon.</a:t>
            </a:r>
          </a:p>
          <a:p>
            <a:r>
              <a:rPr lang="en-US" sz="1900" dirty="0" smtClean="0">
                <a:latin typeface="Century Gothic"/>
                <a:cs typeface="Century Gothic"/>
              </a:rPr>
              <a:t>Furling – a good wind turbine should have a system to stop it spinning too fast in high winds. We will be incorporating a passive furling system into the next instructions.</a:t>
            </a:r>
          </a:p>
          <a:p>
            <a:r>
              <a:rPr lang="en-US" sz="1900" dirty="0" smtClean="0">
                <a:latin typeface="Century Gothic"/>
                <a:cs typeface="Century Gothic"/>
              </a:rPr>
              <a:t>Power curve – while we have done some basic testing in the wind, we will be logging the power output at various wind speeds using an anemometer to develop a detailed power curve which will allow us to incorporate improvements and test their effect.</a:t>
            </a:r>
          </a:p>
          <a:p>
            <a:r>
              <a:rPr lang="en-US" sz="1900" dirty="0" smtClean="0">
                <a:latin typeface="Century Gothic"/>
                <a:cs typeface="Century Gothic"/>
              </a:rPr>
              <a:t>More power – ideally we want to achieve 50W in moderate wind conditions. This will require a new motor and we are on the lookout!</a:t>
            </a:r>
          </a:p>
          <a:p>
            <a:r>
              <a:rPr lang="en-US" sz="1900" dirty="0" smtClean="0">
                <a:latin typeface="Century Gothic"/>
                <a:cs typeface="Century Gothic"/>
              </a:rPr>
              <a:t>PVC – we appreciate that PVC is not ideal for applications in direct sunlight. This can be rectified by painting with paint that protects from UV rays, but we are looking to </a:t>
            </a:r>
            <a:r>
              <a:rPr lang="en-US" sz="1900" dirty="0" err="1" smtClean="0">
                <a:latin typeface="Century Gothic"/>
                <a:cs typeface="Century Gothic"/>
              </a:rPr>
              <a:t>minimise</a:t>
            </a:r>
            <a:r>
              <a:rPr lang="en-US" sz="1900" dirty="0" smtClean="0">
                <a:latin typeface="Century Gothic"/>
                <a:cs typeface="Century Gothic"/>
              </a:rPr>
              <a:t> use of PVC with our next design.</a:t>
            </a:r>
          </a:p>
          <a:p>
            <a:pPr marL="0" indent="0">
              <a:buNone/>
            </a:pPr>
            <a:endParaRPr lang="en-US" sz="19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9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007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5543">
            <a:off x="483179" y="6174233"/>
            <a:ext cx="1426207" cy="142620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187723"/>
              </p:ext>
            </p:extLst>
          </p:nvPr>
        </p:nvGraphicFramePr>
        <p:xfrm>
          <a:off x="-2" y="947402"/>
          <a:ext cx="6856413" cy="819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2285471"/>
                <a:gridCol w="2285471"/>
              </a:tblGrid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Hand saw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Ruler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Bench vice*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Hand drill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Tape measure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Power saw*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Spanners</a:t>
                      </a: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(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various sizes)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Thread-lock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File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Pliers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Drill press*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Protractor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Callipers</a:t>
                      </a:r>
                      <a:endParaRPr lang="en-US" sz="1400" b="0" dirty="0" smtClean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8091" r="17269"/>
          <a:stretch/>
        </p:blipFill>
        <p:spPr>
          <a:xfrm>
            <a:off x="4964891" y="4224234"/>
            <a:ext cx="1450501" cy="29919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096" y="2735451"/>
            <a:ext cx="2202024" cy="11250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691" y="2822261"/>
            <a:ext cx="1805274" cy="1153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351" y="4268507"/>
            <a:ext cx="1347066" cy="1347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715" y="1440399"/>
            <a:ext cx="2059799" cy="102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117" y="2806482"/>
            <a:ext cx="1415463" cy="1061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t="27555" b="27950"/>
          <a:stretch/>
        </p:blipFill>
        <p:spPr>
          <a:xfrm>
            <a:off x="219890" y="1220453"/>
            <a:ext cx="1978361" cy="880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6607" t="27343" r="5000" b="26760"/>
          <a:stretch/>
        </p:blipFill>
        <p:spPr>
          <a:xfrm>
            <a:off x="313222" y="4657573"/>
            <a:ext cx="1827297" cy="51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30" y="7878946"/>
            <a:ext cx="1548420" cy="80304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Tools </a:t>
            </a:r>
            <a:r>
              <a:rPr lang="en-US" sz="2800" dirty="0" smtClean="0">
                <a:latin typeface="Century Gothic"/>
                <a:cs typeface="Century Gothic"/>
              </a:rPr>
              <a:t>Required</a:t>
            </a:r>
          </a:p>
          <a:p>
            <a:r>
              <a:rPr lang="en-US" sz="1400" dirty="0" smtClean="0">
                <a:latin typeface="Century Gothic"/>
                <a:cs typeface="Century Gothic"/>
              </a:rPr>
              <a:t>Tools marked with * are optional</a:t>
            </a:r>
            <a:endParaRPr lang="en-US" sz="1200" dirty="0">
              <a:latin typeface="Century Gothic"/>
              <a:cs typeface="Century Gothic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/>
          <a:srcRect t="22775" b="31971"/>
          <a:stretch/>
        </p:blipFill>
        <p:spPr>
          <a:xfrm>
            <a:off x="2501691" y="6443316"/>
            <a:ext cx="1905836" cy="724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t="18136" b="21694"/>
          <a:stretch/>
        </p:blipFill>
        <p:spPr>
          <a:xfrm>
            <a:off x="4770567" y="1053198"/>
            <a:ext cx="1894997" cy="11402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/>
          <a:srcRect t="22832" b="22527"/>
          <a:stretch/>
        </p:blipFill>
        <p:spPr>
          <a:xfrm>
            <a:off x="2730585" y="7976366"/>
            <a:ext cx="1537892" cy="8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2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32169"/>
              </p:ext>
            </p:extLst>
          </p:nvPr>
        </p:nvGraphicFramePr>
        <p:xfrm>
          <a:off x="-2" y="947402"/>
          <a:ext cx="6832807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397751"/>
                <a:gridCol w="4149585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90mm x 1m PVC pipe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12x12x1.4mm Angle Iron (0.5m long)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M16 x 60mm hex coupler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100mm PVC end cap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150mm PVC threaded access coupling</a:t>
                      </a:r>
                    </a:p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Materials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4881" b="27681"/>
          <a:stretch/>
        </p:blipFill>
        <p:spPr>
          <a:xfrm>
            <a:off x="4201324" y="947402"/>
            <a:ext cx="1723236" cy="1464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32924" r="7165" b="31574"/>
          <a:stretch/>
        </p:blipFill>
        <p:spPr>
          <a:xfrm>
            <a:off x="4201324" y="2984443"/>
            <a:ext cx="2081155" cy="795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1547" t="38640" r="31647" b="38497"/>
          <a:stretch/>
        </p:blipFill>
        <p:spPr>
          <a:xfrm>
            <a:off x="4306087" y="4391335"/>
            <a:ext cx="1976392" cy="12277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827" t="10699" r="5517" b="12049"/>
          <a:stretch/>
        </p:blipFill>
        <p:spPr>
          <a:xfrm>
            <a:off x="4316517" y="5961074"/>
            <a:ext cx="1608043" cy="1385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686" y="7599693"/>
            <a:ext cx="1545874" cy="1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83400"/>
              </p:ext>
            </p:extLst>
          </p:nvPr>
        </p:nvGraphicFramePr>
        <p:xfrm>
          <a:off x="-2" y="947402"/>
          <a:ext cx="6852963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397751"/>
                <a:gridCol w="4169741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150mm PVC threaded end cap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150mm PVC end cap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20mm to 15mm PVC reducer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PVC male thread adapter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Treadmill motor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Materials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827" t="10699" r="5517" b="12049"/>
          <a:stretch/>
        </p:blipFill>
        <p:spPr>
          <a:xfrm>
            <a:off x="4047727" y="2695540"/>
            <a:ext cx="1608043" cy="13855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479" y="826454"/>
            <a:ext cx="1750369" cy="1750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2673" b="22609"/>
          <a:stretch/>
        </p:blipFill>
        <p:spPr>
          <a:xfrm>
            <a:off x="3604298" y="4330537"/>
            <a:ext cx="2528093" cy="1383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049" y="6011718"/>
            <a:ext cx="1329954" cy="12046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4107" t="20668" r="5364" b="20309"/>
          <a:stretch/>
        </p:blipFill>
        <p:spPr>
          <a:xfrm>
            <a:off x="3886479" y="7636389"/>
            <a:ext cx="2336651" cy="13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0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60912"/>
              </p:ext>
            </p:extLst>
          </p:nvPr>
        </p:nvGraphicFramePr>
        <p:xfrm>
          <a:off x="-2" y="947402"/>
          <a:ext cx="6792496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397751"/>
                <a:gridCol w="4109274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300x300x5mm plywood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19mm </a:t>
                      </a:r>
                      <a:r>
                        <a:rPr lang="en-US" b="0" dirty="0" err="1" smtClean="0">
                          <a:solidFill>
                            <a:srgbClr val="000000"/>
                          </a:solidFill>
                        </a:rPr>
                        <a:t>aluminium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 box section (500mm long)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x 200mm pipe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pipe flange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31.8x1.2mm steel tubing (3m long)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Materials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9474" b="40539"/>
          <a:stretch/>
        </p:blipFill>
        <p:spPr>
          <a:xfrm>
            <a:off x="3445047" y="4724421"/>
            <a:ext cx="3290429" cy="657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46" y="5879618"/>
            <a:ext cx="1578702" cy="1578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9187" b="30932"/>
          <a:stretch/>
        </p:blipFill>
        <p:spPr>
          <a:xfrm>
            <a:off x="3868320" y="7699839"/>
            <a:ext cx="2989681" cy="119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637" t="26541" r="11510" b="27900"/>
          <a:stretch/>
        </p:blipFill>
        <p:spPr>
          <a:xfrm>
            <a:off x="3868320" y="2640649"/>
            <a:ext cx="2502665" cy="15031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22609"/>
          <a:stretch/>
        </p:blipFill>
        <p:spPr>
          <a:xfrm>
            <a:off x="3868320" y="947402"/>
            <a:ext cx="2000460" cy="15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182407"/>
              </p:ext>
            </p:extLst>
          </p:nvPr>
        </p:nvGraphicFramePr>
        <p:xfrm>
          <a:off x="-2" y="947402"/>
          <a:ext cx="692800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533259"/>
                <a:gridCol w="4109274"/>
              </a:tblGrid>
              <a:tr h="273167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Bolts: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M16x100mm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M7x20mm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M5x25mm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M5x35mm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0.5”x1.5”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X10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3167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Nuts: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M16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M7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0.5”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3167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Washers: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M7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0.5”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Fasteners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68" y="1174352"/>
            <a:ext cx="2237239" cy="2206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473" t="6800" r="5250" b="5962"/>
          <a:stretch/>
        </p:blipFill>
        <p:spPr>
          <a:xfrm>
            <a:off x="3910270" y="4099594"/>
            <a:ext cx="1877755" cy="1834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52" y="6753170"/>
            <a:ext cx="3864325" cy="20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8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2914</TotalTime>
  <Words>667</Words>
  <Application>Microsoft Macintosh PowerPoint</Application>
  <PresentationFormat>On-screen Show (4:3)</PresentationFormat>
  <Paragraphs>110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Local Electricity Project: DIY Wind Turbine</vt:lpstr>
      <vt:lpstr>Introduction</vt:lpstr>
      <vt:lpstr>Contact Us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Powell</dc:creator>
  <cp:lastModifiedBy>Simon Powell</cp:lastModifiedBy>
  <cp:revision>25</cp:revision>
  <dcterms:created xsi:type="dcterms:W3CDTF">2016-10-24T11:02:34Z</dcterms:created>
  <dcterms:modified xsi:type="dcterms:W3CDTF">2016-10-27T11:07:05Z</dcterms:modified>
</cp:coreProperties>
</file>